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1" r:id="rId1"/>
  </p:sldMasterIdLst>
  <p:sldIdLst>
    <p:sldId id="256" r:id="rId2"/>
    <p:sldId id="274" r:id="rId3"/>
    <p:sldId id="275" r:id="rId4"/>
    <p:sldId id="276" r:id="rId5"/>
    <p:sldId id="277" r:id="rId6"/>
    <p:sldId id="278" r:id="rId7"/>
    <p:sldId id="280" r:id="rId8"/>
    <p:sldId id="279" r:id="rId9"/>
    <p:sldId id="281" r:id="rId10"/>
    <p:sldId id="257" r:id="rId11"/>
    <p:sldId id="282" r:id="rId12"/>
    <p:sldId id="258" r:id="rId13"/>
    <p:sldId id="262" r:id="rId14"/>
    <p:sldId id="263" r:id="rId15"/>
    <p:sldId id="261" r:id="rId16"/>
    <p:sldId id="264" r:id="rId17"/>
    <p:sldId id="267" r:id="rId18"/>
    <p:sldId id="265" r:id="rId19"/>
    <p:sldId id="270" r:id="rId20"/>
    <p:sldId id="266" r:id="rId21"/>
    <p:sldId id="271" r:id="rId22"/>
    <p:sldId id="268" r:id="rId23"/>
    <p:sldId id="272" r:id="rId24"/>
    <p:sldId id="269" r:id="rId25"/>
    <p:sldId id="273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39" d="100"/>
          <a:sy n="39" d="100"/>
        </p:scale>
        <p:origin x="88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26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971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98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1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582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463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606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83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306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77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868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5986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3528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90956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445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503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049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16037E-5580-473B-AEB9-88014FC77F37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F30D316-8109-485A-AA4C-AF309F0B9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3528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34" r:id="rId13"/>
    <p:sldLayoutId id="2147483935" r:id="rId14"/>
    <p:sldLayoutId id="2147483936" r:id="rId15"/>
    <p:sldLayoutId id="2147483937" r:id="rId16"/>
    <p:sldLayoutId id="214748393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86%D0%BB%D1%96%D0%BC" TargetMode="External"/><Relationship Id="rId2" Type="http://schemas.openxmlformats.org/officeDocument/2006/relationships/hyperlink" Target="https://kk.wikipedia.org/wiki/%D0%93%D1%80%D0%B5%D0%BA_%D1%82%D1%96%D0%BB%D1%96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6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66314E-AF29-4EE9-A7B8-7CEACD696B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b="1" smtClean="0"/>
              <a:t>Саяси сана және Саяси</a:t>
            </a:r>
            <a:r>
              <a:rPr lang="ru-RU" b="1" dirty="0" smtClean="0"/>
              <a:t> </a:t>
            </a:r>
            <a:r>
              <a:rPr lang="ru-RU" b="1" dirty="0"/>
              <a:t>идеология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529FB2-5A81-4DC6-A943-35A87D77C4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r>
              <a:rPr lang="kk-KZ" dirty="0"/>
              <a:t>Айдарбаева Раушан Қайса қызы,</a:t>
            </a:r>
          </a:p>
          <a:p>
            <a:r>
              <a:rPr lang="kk-KZ" dirty="0"/>
              <a:t> тарих ғылымдарының </a:t>
            </a:r>
            <a:r>
              <a:rPr lang="ru-RU" dirty="0"/>
              <a:t>кандидаты, доцент </a:t>
            </a:r>
          </a:p>
        </p:txBody>
      </p:sp>
    </p:spTree>
    <p:extLst>
      <p:ext uri="{BB962C8B-B14F-4D97-AF65-F5344CB8AC3E}">
        <p14:creationId xmlns:p14="http://schemas.microsoft.com/office/powerpoint/2010/main" val="3244426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194FD3-EEED-4915-9B23-57E82481C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099" y="683957"/>
            <a:ext cx="8534400" cy="4881955"/>
          </a:xfrm>
        </p:spPr>
        <p:txBody>
          <a:bodyPr>
            <a:normAutofit fontScale="90000"/>
          </a:bodyPr>
          <a:lstStyle/>
          <a:p>
            <a:r>
              <a:rPr lang="kk-KZ" b="1" dirty="0"/>
              <a:t>Жоспар</a:t>
            </a:r>
            <a:r>
              <a:rPr lang="kk-KZ" dirty="0"/>
              <a:t/>
            </a:r>
            <a:br>
              <a:rPr lang="kk-KZ" dirty="0"/>
            </a:br>
            <a:r>
              <a:rPr lang="kk-KZ" dirty="0"/>
              <a:t/>
            </a:r>
            <a:br>
              <a:rPr lang="kk-KZ" dirty="0"/>
            </a:br>
            <a:r>
              <a:rPr lang="kk-KZ" dirty="0"/>
              <a:t>1</a:t>
            </a:r>
            <a:r>
              <a:rPr lang="kk-KZ" dirty="0" smtClean="0"/>
              <a:t>. Саяси сана: түсінігі, функциялары, формалары мен деңгейлері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en-US" dirty="0" smtClean="0"/>
              <a:t>2. </a:t>
            </a:r>
            <a:r>
              <a:rPr lang="kk-KZ" dirty="0" smtClean="0"/>
              <a:t>Идеология </a:t>
            </a:r>
            <a:r>
              <a:rPr lang="kk-KZ" dirty="0"/>
              <a:t>ұғымы, оның қызметі 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en-US" dirty="0" smtClean="0"/>
              <a:t>3</a:t>
            </a:r>
            <a:r>
              <a:rPr lang="kk-KZ" dirty="0" smtClean="0"/>
              <a:t>. </a:t>
            </a:r>
            <a:r>
              <a:rPr lang="kk-KZ" dirty="0"/>
              <a:t>Идеологияның негізгі түрлері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9931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9472" y="996043"/>
            <a:ext cx="107442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kk-KZ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сана </a:t>
            </a:r>
            <a:r>
              <a:rPr lang="kk-KZ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дегеніміз </a:t>
            </a:r>
            <a:r>
              <a:rPr lang="en-US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kk-KZ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өмірдегі саяси қатынастарды бейнелейтін, оларды түсініп</a:t>
            </a:r>
            <a:r>
              <a:rPr lang="en-US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сезінетін, адамдардың әр саладағы іс</a:t>
            </a:r>
            <a:r>
              <a:rPr lang="en-US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әрекеттеріне бағыт</a:t>
            </a:r>
            <a:r>
              <a:rPr lang="en-US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бағдар </a:t>
            </a:r>
            <a:r>
              <a:rPr lang="kk-KZ" sz="3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беретін</a:t>
            </a:r>
            <a:r>
              <a:rPr lang="en-US" sz="3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kk-KZ" sz="3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әлеуметтік сезімдер</a:t>
            </a:r>
            <a:r>
              <a:rPr lang="ru-RU" sz="3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</a:t>
            </a:r>
            <a:r>
              <a:rPr lang="kk-KZ" sz="3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үсініктер</a:t>
            </a:r>
            <a:r>
              <a:rPr lang="kk-KZ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көзқарастар жиынтығы.</a:t>
            </a:r>
            <a:endParaRPr lang="ru-RU" sz="36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7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4542" y="757454"/>
            <a:ext cx="1094014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Қоғамдық сана </a:t>
            </a: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мемлекеттің, қоғамның саяси жүйесінің пайда болуымен бірге дүниеге келген көзқарастар жиынтығы</a:t>
            </a:r>
            <a:r>
              <a:rPr lang="kk-KZ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Қоғамдық сана түрлері:</a:t>
            </a:r>
            <a:endParaRPr lang="ru-RU" sz="3200" b="1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сана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Құқықтық сана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Діни сана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Ұлттық сана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Топтық сана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Экономикалық сана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Таптық, құлдық сана т.б.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014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6185" y="415141"/>
            <a:ext cx="11168743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sz="3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сананың деңгейлері:</a:t>
            </a:r>
            <a:endParaRPr lang="ru-RU" sz="3600" b="1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Қарапайым деңгейі -  </a:t>
            </a:r>
            <a:r>
              <a:rPr lang="kk-KZ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өмірге қатысты қоғамдық пікірдің күнделікті жағдайы. Саясаттың тереңіне бойламай, себеп-салдарын сараламай, көбіне сыртқы белгілеріне байланысты қорытынды жасайды.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Теориялық деңгей </a:t>
            </a:r>
            <a:r>
              <a:rPr lang="kk-KZ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саяси өмірді өзгерту, дамыту, жаңаша құруға </a:t>
            </a:r>
            <a:r>
              <a:rPr lang="kk-KZ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бағытталған  саяси </a:t>
            </a:r>
            <a:r>
              <a:rPr lang="kk-KZ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тұжырымдамалардан, идеялар мен тұжырымдардан тұрады.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2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Эмпирикалық деңгей </a:t>
            </a:r>
            <a:r>
              <a:rPr lang="kk-KZ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саяси қайраткерлер практикалық саяси өмір процесінде жинақтаған саяси идеялар түрінде көрінеді. Кейбір маңызды идеялар мемлекеттік, саяси және қоғам қайраткерлерінің сөздерінде, бұқаралық ақпарат құралдарының жариялынымдарында көрініс табады.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431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2128" y="895367"/>
            <a:ext cx="10287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Саяси сананың функциялары</a:t>
            </a:r>
            <a:r>
              <a:rPr lang="kk-KZ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0"/>
              </a:spcAft>
            </a:pP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Танымдық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Реттеуші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Бағалау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Ұйыстыру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Болжамдық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Коммуникативтік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Тәрбиелік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kk-KZ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идеологиялық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986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5285" y="1005672"/>
            <a:ext cx="10602686" cy="2366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Танымдық қызметі</a:t>
            </a:r>
            <a:r>
              <a:rPr lang="en-US" sz="3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endParaRPr lang="ru-RU" sz="3200" b="1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Адамдарға </a:t>
            </a:r>
            <a:r>
              <a:rPr lang="kk-KZ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саяси ақпараттты игеруге, айналадағы саяси шындықты талдауға көмектеседі</a:t>
            </a:r>
            <a:endParaRPr lang="ru-RU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5285" y="3932021"/>
            <a:ext cx="10602686" cy="17757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Реттеуші қызметі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endParaRPr lang="ru-RU" sz="3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Саясатқа араласуға қатысты идеялар, көзқарастар, сенімдер және т.б. бағыт-бағдар береді</a:t>
            </a:r>
            <a:endParaRPr lang="ru-RU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446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5414" y="881743"/>
            <a:ext cx="10564586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3200" b="1" dirty="0">
                <a:latin typeface="Arial" panose="020B0604020202020204" pitchFamily="34" charset="0"/>
                <a:cs typeface="Arial" panose="020B0604020202020204" pitchFamily="34" charset="0"/>
              </a:rPr>
              <a:t>Бағалау қызметі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sz="3200" dirty="0">
                <a:latin typeface="Arial" panose="020B0604020202020204" pitchFamily="34" charset="0"/>
                <a:cs typeface="Arial" panose="020B0604020202020204" pitchFamily="34" charset="0"/>
              </a:rPr>
              <a:t>Саяси өмірге, нақты саяси оқиғаларға қатысты көзқарас, пікір, ұстаным қалыптастыруға ықпал етеді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65414" y="3376850"/>
            <a:ext cx="10564586" cy="20621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3200" b="1" dirty="0">
                <a:latin typeface="Arial" panose="020B0604020202020204" pitchFamily="34" charset="0"/>
                <a:cs typeface="Arial" panose="020B0604020202020204" pitchFamily="34" charset="0"/>
              </a:rPr>
              <a:t>Ұйыстыру қызметі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sz="3200" dirty="0">
                <a:latin typeface="Arial" panose="020B0604020202020204" pitchFamily="34" charset="0"/>
                <a:cs typeface="Arial" panose="020B0604020202020204" pitchFamily="34" charset="0"/>
              </a:rPr>
              <a:t>Ортақ құндылықтар, идеялар, көзқарастар негізінде қоғамның әлеуметтік топтарын біріктіруге жәрдемдеседі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125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4027" y="747950"/>
            <a:ext cx="10896601" cy="22644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Болжамдық қызметі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endParaRPr lang="ru-RU" sz="3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Саяси процестің мазмұны мен сипатын болжауға негіз жасайды, болашақ саяси қатынастар туралы ақпарат алуға мүмкіндік береді</a:t>
            </a:r>
            <a:endParaRPr lang="ru-RU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68134" y="3898139"/>
            <a:ext cx="10488385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3200" b="1" dirty="0">
                <a:latin typeface="Arial" panose="020B0604020202020204" pitchFamily="34" charset="0"/>
                <a:cs typeface="Arial" panose="020B0604020202020204" pitchFamily="34" charset="0"/>
              </a:rPr>
              <a:t>Коммуникативтік қызметі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</a:p>
          <a:p>
            <a:pPr algn="ctr"/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sz="3200" dirty="0">
                <a:latin typeface="Arial" panose="020B0604020202020204" pitchFamily="34" charset="0"/>
                <a:cs typeface="Arial" panose="020B0604020202020204" pitchFamily="34" charset="0"/>
              </a:rPr>
              <a:t>Қоғамда саяси қарым-қатынасты қамтамасыз </a:t>
            </a:r>
            <a:r>
              <a:rPr lang="kk-K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етеді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590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5F9DF18-EF4F-43D6-AE19-556CFB142F92}"/>
              </a:ext>
            </a:extLst>
          </p:cNvPr>
          <p:cNvSpPr/>
          <p:nvPr/>
        </p:nvSpPr>
        <p:spPr>
          <a:xfrm>
            <a:off x="650081" y="2114461"/>
            <a:ext cx="10734675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Идеология</a:t>
            </a:r>
            <a:r>
              <a:rPr lang="kk-KZ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адамдардың үлкен әлеуметтік топтарының іс-әрекетіне бағдар беріп, олардың мақсат-мүдделерін білдіретін және қорғайтын идеялар мен көзқарастар жүйесі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8936E46-76D4-4EBD-BA50-33A231737249}"/>
              </a:ext>
            </a:extLst>
          </p:cNvPr>
          <p:cNvSpPr/>
          <p:nvPr/>
        </p:nvSpPr>
        <p:spPr>
          <a:xfrm>
            <a:off x="650081" y="542836"/>
            <a:ext cx="10656094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Идеология</a:t>
            </a:r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kk-KZ" sz="2400" i="1" dirty="0">
                <a:latin typeface="Arial" panose="020B0604020202020204" pitchFamily="34" charset="0"/>
                <a:cs typeface="Arial" panose="020B0604020202020204" pitchFamily="34" charset="0"/>
                <a:hlinkClick r:id="rId2" tooltip="Грек тілі"/>
              </a:rPr>
              <a:t>гр.</a:t>
            </a:r>
            <a:r>
              <a:rPr lang="kk-KZ" sz="24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идса</a:t>
            </a:r>
            <a:r>
              <a:rPr lang="kk-KZ" sz="2400" i="1" dirty="0">
                <a:latin typeface="Arial" panose="020B0604020202020204" pitchFamily="34" charset="0"/>
                <a:cs typeface="Arial" panose="020B0604020202020204" pitchFamily="34" charset="0"/>
              </a:rPr>
              <a:t> – ой, пікір, идея + логос – сөз</a:t>
            </a:r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) – </a:t>
            </a:r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  <a:hlinkClick r:id="rId3" tooltip="Ілім"/>
              </a:rPr>
              <a:t>ілім</a:t>
            </a:r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, қоғамдық сана.</a:t>
            </a: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8B6CFA0-5D5B-44B3-90C2-C18F8846197D}"/>
              </a:ext>
            </a:extLst>
          </p:cNvPr>
          <p:cNvSpPr/>
          <p:nvPr/>
        </p:nvSpPr>
        <p:spPr>
          <a:xfrm>
            <a:off x="650081" y="4039285"/>
            <a:ext cx="10734675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2400" dirty="0">
                <a:solidFill>
                  <a:srgbClr val="202122"/>
                </a:solidFill>
                <a:latin typeface="Arial" panose="020B0604020202020204" pitchFamily="34" charset="0"/>
              </a:rPr>
              <a:t>Ғылыми айналымға, әдебиетке француз ғалымы және фәлсафасышы </a:t>
            </a:r>
          </a:p>
          <a:p>
            <a:r>
              <a:rPr lang="kk-KZ" sz="24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kk-KZ" sz="2400" b="1" dirty="0">
                <a:solidFill>
                  <a:srgbClr val="202122"/>
                </a:solidFill>
                <a:latin typeface="Arial" panose="020B0604020202020204" pitchFamily="34" charset="0"/>
              </a:rPr>
              <a:t>А. Дестют де Трасси </a:t>
            </a:r>
            <a:r>
              <a:rPr lang="kk-KZ" sz="2400" dirty="0">
                <a:solidFill>
                  <a:srgbClr val="202122"/>
                </a:solidFill>
                <a:latin typeface="Arial" panose="020B0604020202020204" pitchFamily="34" charset="0"/>
              </a:rPr>
              <a:t>(1754-1836) кіргізді. </a:t>
            </a:r>
          </a:p>
          <a:p>
            <a:endParaRPr lang="kk-KZ" sz="24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kk-KZ" sz="2400" dirty="0">
                <a:solidFill>
                  <a:srgbClr val="202122"/>
                </a:solidFill>
                <a:latin typeface="Arial" panose="020B0604020202020204" pitchFamily="34" charset="0"/>
              </a:rPr>
              <a:t>Оның пікірінше идеология саяси өмірдің берік негізін орнатуға мүмкіндік беретін идеялар туралы ілім.</a:t>
            </a:r>
          </a:p>
          <a:p>
            <a:endParaRPr lang="kk-KZ" sz="2400" dirty="0"/>
          </a:p>
        </p:txBody>
      </p:sp>
    </p:spTree>
    <p:extLst>
      <p:ext uri="{BB962C8B-B14F-4D97-AF65-F5344CB8AC3E}">
        <p14:creationId xmlns:p14="http://schemas.microsoft.com/office/powerpoint/2010/main" val="1740322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8714" y="455260"/>
            <a:ext cx="10994571" cy="25545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Тәрбиелік қызметі</a:t>
            </a:r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endParaRPr lang="ru-RU" sz="3200" b="1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sz="3200" dirty="0">
                <a:latin typeface="Arial" panose="020B0604020202020204" pitchFamily="34" charset="0"/>
                <a:cs typeface="Arial" panose="020B0604020202020204" pitchFamily="34" charset="0"/>
              </a:rPr>
              <a:t>Адамның қоғамдық саяси өмірге қатысуы мен әлеуметтік-саяси қызмет етуіне, патриотизмді қалыптастыруға, саяси ұстаным қалыптастыруға, саяси әлеуметтенуіне көмектеседі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3013" y="3570345"/>
            <a:ext cx="10880271" cy="28062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Идеологиялық қызметі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endParaRPr lang="ru-RU" sz="3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Саяси субъектілердің өзіндік мүдделерін білдіріп, жекелеген әлеуметтік топтардың идеологиясына ықпал етеді және саяси санада демократиялық плюрализм қағидатын дамытуға қызмет етеді</a:t>
            </a:r>
            <a:endParaRPr lang="ru-RU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907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9D716-2193-4F66-8766-EE9446284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868" y="210755"/>
            <a:ext cx="10030264" cy="900594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Саяси идеологияның қалыптасу кезеңдері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FB88890A-31DC-4D46-9AE0-E46707710C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579079"/>
              </p:ext>
            </p:extLst>
          </p:nvPr>
        </p:nvGraphicFramePr>
        <p:xfrm>
          <a:off x="631873" y="1324576"/>
          <a:ext cx="10928253" cy="5041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607">
                  <a:extLst>
                    <a:ext uri="{9D8B030D-6E8A-4147-A177-3AD203B41FA5}">
                      <a16:colId xmlns:a16="http://schemas.microsoft.com/office/drawing/2014/main" val="2659324099"/>
                    </a:ext>
                  </a:extLst>
                </a:gridCol>
                <a:gridCol w="7719646">
                  <a:extLst>
                    <a:ext uri="{9D8B030D-6E8A-4147-A177-3AD203B41FA5}">
                      <a16:colId xmlns:a16="http://schemas.microsoft.com/office/drawing/2014/main" val="1224753024"/>
                    </a:ext>
                  </a:extLst>
                </a:gridCol>
              </a:tblGrid>
              <a:tr h="926254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/>
                        <a:t>Хронологиялық шеңбері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/>
                        <a:t> </a:t>
                      </a:r>
                      <a:r>
                        <a:rPr lang="kk-KZ" sz="2400" dirty="0"/>
                        <a:t>Оның  мазмұны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108463"/>
                  </a:ext>
                </a:extLst>
              </a:tr>
              <a:tr h="9706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XVII-XVIII </a:t>
                      </a:r>
                      <a:r>
                        <a:rPr lang="kk-K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ғғ.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k-K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Діни-феодалдық идеологияға қарсы тұру, прогресс, рационализм және гуманизм идеяларын қорғау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647988"/>
                  </a:ext>
                </a:extLst>
              </a:tr>
              <a:tr h="8997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XIX-XX</a:t>
                      </a:r>
                      <a:r>
                        <a:rPr lang="kk-K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ғғ.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k-K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Әртүрлі либералдық және коммунистік идеялар пайда болды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810838"/>
                  </a:ext>
                </a:extLst>
              </a:tr>
              <a:tr h="8997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r>
                        <a:rPr lang="kk-K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ғғ.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k-KZ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«Идеология» ұғымын таптар мен әлеуметтік топтардың мүддесін білдіретін көзқарастар тұрғысында қолдану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513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1738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FA0FD1BC-4CF0-45D2-819B-C91738C7C668}"/>
              </a:ext>
            </a:extLst>
          </p:cNvPr>
          <p:cNvSpPr/>
          <p:nvPr/>
        </p:nvSpPr>
        <p:spPr>
          <a:xfrm>
            <a:off x="1240076" y="244929"/>
            <a:ext cx="9895562" cy="276131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Идеология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kk-K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адамдарды біріктіріп, топтастырудың және басшылықтың құралы.</a:t>
            </a:r>
          </a:p>
          <a:p>
            <a:pPr algn="ctr">
              <a:lnSpc>
                <a:spcPct val="150000"/>
              </a:lnSpc>
            </a:pPr>
            <a:r>
              <a:rPr lang="kk-K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Саяси қатынастар саласында саясат субъектілерінің </a:t>
            </a:r>
            <a:r>
              <a:rPr lang="kk-KZ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іс-әрекетіне бағдар береді, еркін қалыптастырады, саяси қызметке ұмтылдырады, белсенділігін арттырады.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BB5D8E3-0750-4F96-B837-F098BAF43380}"/>
              </a:ext>
            </a:extLst>
          </p:cNvPr>
          <p:cNvSpPr/>
          <p:nvPr/>
        </p:nvSpPr>
        <p:spPr>
          <a:xfrm>
            <a:off x="1164920" y="3657599"/>
            <a:ext cx="9895562" cy="29391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k-KZ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Идеология</a:t>
            </a:r>
            <a:r>
              <a:rPr lang="kk-KZ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сезім тудыратын нышандар жиынтығы. Олар адамдар мен топтардың іс-әрекеттеріне мән-мағына беріп күшейтеді, асқақтады. Мысалы, Отан үшін, ұлты үшін, халқы үшін адамдар ғажап ерлік жасап, өзін-өзі құрбан етуге дейін барады. </a:t>
            </a:r>
          </a:p>
        </p:txBody>
      </p:sp>
    </p:spTree>
    <p:extLst>
      <p:ext uri="{BB962C8B-B14F-4D97-AF65-F5344CB8AC3E}">
        <p14:creationId xmlns:p14="http://schemas.microsoft.com/office/powerpoint/2010/main" val="252043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1F1438A-FCDF-4323-A441-6A82CEFA6747}"/>
              </a:ext>
            </a:extLst>
          </p:cNvPr>
          <p:cNvSpPr/>
          <p:nvPr/>
        </p:nvSpPr>
        <p:spPr>
          <a:xfrm>
            <a:off x="547266" y="1571224"/>
            <a:ext cx="3483823" cy="45204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k-KZ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Жүйеленген түрінде саяси идеология партия бағдарламарында, декларацияларында, манифестерінде, жарғыларында, және түрлі насихаттық құжаттарда қалыптасады.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617A2BAB-6638-4371-AC6A-2BE71D529ABC}"/>
              </a:ext>
            </a:extLst>
          </p:cNvPr>
          <p:cNvSpPr/>
          <p:nvPr/>
        </p:nvSpPr>
        <p:spPr>
          <a:xfrm>
            <a:off x="4652948" y="1584102"/>
            <a:ext cx="3486500" cy="45333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k-KZ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Идеологияны қоғамның білімді өкілдері, идеолог-саясатшылар, философтар, әлеуметтанушылар, заңгерлер, экономистер, ақын-жазушылар т.б. жасап шығарады.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939BE10-02CE-4697-920A-55636545C120}"/>
              </a:ext>
            </a:extLst>
          </p:cNvPr>
          <p:cNvSpPr/>
          <p:nvPr/>
        </p:nvSpPr>
        <p:spPr>
          <a:xfrm>
            <a:off x="8912179" y="1635617"/>
            <a:ext cx="2730321" cy="4456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k-KZ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 ақпарат құралдары арқылы таратылады, халықтың санасына сіндіріледі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B238828-ADD0-48F9-88A8-DF1190F169C5}"/>
              </a:ext>
            </a:extLst>
          </p:cNvPr>
          <p:cNvSpPr/>
          <p:nvPr/>
        </p:nvSpPr>
        <p:spPr>
          <a:xfrm>
            <a:off x="914399" y="656822"/>
            <a:ext cx="2756079" cy="91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Идеология қайда қалыптасады?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396CCFA-ED70-4425-B255-454E658197EA}"/>
              </a:ext>
            </a:extLst>
          </p:cNvPr>
          <p:cNvSpPr/>
          <p:nvPr/>
        </p:nvSpPr>
        <p:spPr>
          <a:xfrm>
            <a:off x="5020614" y="706191"/>
            <a:ext cx="2756079" cy="91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Идеологияны кімдер жасайды?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987DD41-9379-4358-B3E6-7B18E4617C5C}"/>
              </a:ext>
            </a:extLst>
          </p:cNvPr>
          <p:cNvSpPr/>
          <p:nvPr/>
        </p:nvSpPr>
        <p:spPr>
          <a:xfrm>
            <a:off x="9105363" y="716924"/>
            <a:ext cx="2369712" cy="91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Идеология қалай таратылады?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734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8BE46-2467-4ACE-899B-55391964C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4" y="168551"/>
            <a:ext cx="10761784" cy="1125677"/>
          </a:xfrm>
        </p:spPr>
        <p:txBody>
          <a:bodyPr>
            <a:normAutofit/>
          </a:bodyPr>
          <a:lstStyle/>
          <a:p>
            <a:pPr algn="ctr"/>
            <a:r>
              <a:rPr lang="kk-K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Саяси идеологияның қызметтері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C55FAFD-9668-429E-A0DD-AD0048603CC1}"/>
              </a:ext>
            </a:extLst>
          </p:cNvPr>
          <p:cNvSpPr txBox="1">
            <a:spLocks/>
          </p:cNvSpPr>
          <p:nvPr/>
        </p:nvSpPr>
        <p:spPr>
          <a:xfrm>
            <a:off x="546296" y="1826194"/>
            <a:ext cx="10761784" cy="112567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8428BE-A870-439A-8480-A26DDAE2A528}"/>
              </a:ext>
            </a:extLst>
          </p:cNvPr>
          <p:cNvSpPr/>
          <p:nvPr/>
        </p:nvSpPr>
        <p:spPr>
          <a:xfrm>
            <a:off x="400834" y="1139869"/>
            <a:ext cx="2617940" cy="91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kk-KZ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Танымдық</a:t>
            </a:r>
            <a:r>
              <a:rPr lang="kk-KZ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E9261BA-9C5C-4FD1-99CD-5B28E70ED096}"/>
              </a:ext>
            </a:extLst>
          </p:cNvPr>
          <p:cNvSpPr/>
          <p:nvPr/>
        </p:nvSpPr>
        <p:spPr>
          <a:xfrm>
            <a:off x="440498" y="2269299"/>
            <a:ext cx="2603327" cy="91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kk-KZ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Бағдарламалық</a:t>
            </a:r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393DF50-E6E9-494E-911E-04A473FCDF07}"/>
              </a:ext>
            </a:extLst>
          </p:cNvPr>
          <p:cNvSpPr/>
          <p:nvPr/>
        </p:nvSpPr>
        <p:spPr>
          <a:xfrm>
            <a:off x="430061" y="5415419"/>
            <a:ext cx="2601238" cy="91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Бағалау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3E2FFE6-7736-4A80-90FC-16C078040061}"/>
              </a:ext>
            </a:extLst>
          </p:cNvPr>
          <p:cNvSpPr/>
          <p:nvPr/>
        </p:nvSpPr>
        <p:spPr>
          <a:xfrm>
            <a:off x="407096" y="3313134"/>
            <a:ext cx="2636729" cy="91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Жұмылдыру, іске тарту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59310B3-A458-4A67-BCA7-4F1B06509A24}"/>
              </a:ext>
            </a:extLst>
          </p:cNvPr>
          <p:cNvSpPr/>
          <p:nvPr/>
        </p:nvSpPr>
        <p:spPr>
          <a:xfrm>
            <a:off x="363255" y="4342355"/>
            <a:ext cx="2705621" cy="91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Амортизациялық </a:t>
            </a:r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EAAC5CA8-B544-47C4-BAD9-FE1D2E86019D}"/>
              </a:ext>
            </a:extLst>
          </p:cNvPr>
          <p:cNvSpPr/>
          <p:nvPr/>
        </p:nvSpPr>
        <p:spPr>
          <a:xfrm>
            <a:off x="3043826" y="1427968"/>
            <a:ext cx="978408" cy="48463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0DEB12F-945B-410B-88D1-F3631C5900F6}"/>
              </a:ext>
            </a:extLst>
          </p:cNvPr>
          <p:cNvSpPr/>
          <p:nvPr/>
        </p:nvSpPr>
        <p:spPr>
          <a:xfrm>
            <a:off x="4033380" y="1189973"/>
            <a:ext cx="7753611" cy="9144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Ол саяси жүйені, саяси өмірді суреттеп, түсіндіреді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D185A685-4BA2-44FB-BD0C-0BD9380DCE15}"/>
              </a:ext>
            </a:extLst>
          </p:cNvPr>
          <p:cNvSpPr/>
          <p:nvPr/>
        </p:nvSpPr>
        <p:spPr>
          <a:xfrm>
            <a:off x="3058439" y="2507294"/>
            <a:ext cx="978408" cy="48463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FDC70609-7F36-4F6A-903D-15BBE2CEF8B1}"/>
              </a:ext>
            </a:extLst>
          </p:cNvPr>
          <p:cNvSpPr/>
          <p:nvPr/>
        </p:nvSpPr>
        <p:spPr>
          <a:xfrm>
            <a:off x="3060526" y="3549041"/>
            <a:ext cx="978408" cy="48463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F478689E-A23A-4315-BDE2-21D99DDEC27A}"/>
              </a:ext>
            </a:extLst>
          </p:cNvPr>
          <p:cNvSpPr/>
          <p:nvPr/>
        </p:nvSpPr>
        <p:spPr>
          <a:xfrm>
            <a:off x="3075141" y="4565738"/>
            <a:ext cx="978408" cy="48463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051398E0-8403-44D6-BFA3-85145A004A3A}"/>
              </a:ext>
            </a:extLst>
          </p:cNvPr>
          <p:cNvSpPr/>
          <p:nvPr/>
        </p:nvSpPr>
        <p:spPr>
          <a:xfrm>
            <a:off x="3052178" y="5632538"/>
            <a:ext cx="978408" cy="48463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992C10D7-52BF-4912-A575-DD09137E570E}"/>
              </a:ext>
            </a:extLst>
          </p:cNvPr>
          <p:cNvSpPr/>
          <p:nvPr/>
        </p:nvSpPr>
        <p:spPr>
          <a:xfrm>
            <a:off x="4045906" y="2231721"/>
            <a:ext cx="7766137" cy="9144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Ол қоғам, әлеуметті прогресс, билік және т.б. туралы мағлұмат беріп, адамның іс-әрекетіне бағыт-бағдар көрсетеді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31E1D663-AF56-43F4-9340-37AD0A04493B}"/>
              </a:ext>
            </a:extLst>
          </p:cNvPr>
          <p:cNvSpPr/>
          <p:nvPr/>
        </p:nvSpPr>
        <p:spPr>
          <a:xfrm>
            <a:off x="4020854" y="3300609"/>
            <a:ext cx="7728559" cy="9144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Қоғамның мақсат-мүдделерін айқындап, әлеуметтік топтарды оларды іске асыруға жұмылдырады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B957BFF6-FB72-4481-A04F-D94B174F5130}"/>
              </a:ext>
            </a:extLst>
          </p:cNvPr>
          <p:cNvSpPr/>
          <p:nvPr/>
        </p:nvSpPr>
        <p:spPr>
          <a:xfrm>
            <a:off x="4045906" y="4329830"/>
            <a:ext cx="7703507" cy="9144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Әлеуметтік  шиеленістерді бәсеңдеті</a:t>
            </a:r>
            <a:r>
              <a:rPr lang="kk-KZ" dirty="0"/>
              <a:t>. </a:t>
            </a:r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Сәтсіздікке ұшыраған жағдайда қайтадан күш жинап қайта серпілуге шақырады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BF7845BF-9B85-49F4-AF5E-857C7B85443D}"/>
              </a:ext>
            </a:extLst>
          </p:cNvPr>
          <p:cNvSpPr/>
          <p:nvPr/>
        </p:nvSpPr>
        <p:spPr>
          <a:xfrm>
            <a:off x="4018768" y="5396630"/>
            <a:ext cx="7805801" cy="9144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Үстемдік етіп отырған қоғамдық тәртіпке белгілі бір көзқарас қалыптастырады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676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D57259-5221-48ED-9E5B-4D8905B28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6919" y="190905"/>
            <a:ext cx="8534400" cy="936438"/>
          </a:xfrm>
        </p:spPr>
        <p:txBody>
          <a:bodyPr>
            <a:normAutofit/>
          </a:bodyPr>
          <a:lstStyle/>
          <a:p>
            <a:pPr algn="ctr"/>
            <a:r>
              <a:rPr lang="kk-K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Идеологияның негізгі түрлері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F520C97-A608-4348-9753-8ACA334EADE3}"/>
              </a:ext>
            </a:extLst>
          </p:cNvPr>
          <p:cNvSpPr/>
          <p:nvPr/>
        </p:nvSpPr>
        <p:spPr>
          <a:xfrm>
            <a:off x="989556" y="1803749"/>
            <a:ext cx="3682652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Либерализм 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FD3755D-8886-4FE5-B352-A73222FC8552}"/>
              </a:ext>
            </a:extLst>
          </p:cNvPr>
          <p:cNvSpPr/>
          <p:nvPr/>
        </p:nvSpPr>
        <p:spPr>
          <a:xfrm>
            <a:off x="981205" y="2997897"/>
            <a:ext cx="3682652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Консерватизм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8160840-E66E-4F0A-B3C8-F79BE2B72440}"/>
              </a:ext>
            </a:extLst>
          </p:cNvPr>
          <p:cNvSpPr/>
          <p:nvPr/>
        </p:nvSpPr>
        <p:spPr>
          <a:xfrm>
            <a:off x="970767" y="4202482"/>
            <a:ext cx="3682652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Социал-демократиялық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0CF0B05-4EED-4263-953B-76D31EF226E6}"/>
              </a:ext>
            </a:extLst>
          </p:cNvPr>
          <p:cNvSpPr/>
          <p:nvPr/>
        </p:nvSpPr>
        <p:spPr>
          <a:xfrm>
            <a:off x="972854" y="5394542"/>
            <a:ext cx="3682652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Коммунистік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2DE12AD-9B5F-4798-982D-2AE9E4BE3175}"/>
              </a:ext>
            </a:extLst>
          </p:cNvPr>
          <p:cNvSpPr/>
          <p:nvPr/>
        </p:nvSpPr>
        <p:spPr>
          <a:xfrm>
            <a:off x="7764049" y="5371579"/>
            <a:ext cx="3682652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Энваиронментализм</a:t>
            </a:r>
          </a:p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(ағыл.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 – қоршаған орта)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3BD923B-E629-44AB-AF82-80403A6D6084}"/>
              </a:ext>
            </a:extLst>
          </p:cNvPr>
          <p:cNvSpPr/>
          <p:nvPr/>
        </p:nvSpPr>
        <p:spPr>
          <a:xfrm>
            <a:off x="7753611" y="4233797"/>
            <a:ext cx="3682652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Феминизм</a:t>
            </a:r>
          </a:p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лат.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Femina</a:t>
            </a:r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 - әйел)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26676AE-E9D6-4E6D-8E36-BBA9114637A6}"/>
              </a:ext>
            </a:extLst>
          </p:cNvPr>
          <p:cNvSpPr/>
          <p:nvPr/>
        </p:nvSpPr>
        <p:spPr>
          <a:xfrm>
            <a:off x="7718121" y="3033386"/>
            <a:ext cx="3682652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Анархизм</a:t>
            </a:r>
          </a:p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(грек.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anarchia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 - биліксіз)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2331E3A-4701-4419-A4D5-CB2FC263DD1E}"/>
              </a:ext>
            </a:extLst>
          </p:cNvPr>
          <p:cNvSpPr/>
          <p:nvPr/>
        </p:nvSpPr>
        <p:spPr>
          <a:xfrm>
            <a:off x="7732734" y="1858028"/>
            <a:ext cx="3682652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Фашизм</a:t>
            </a:r>
          </a:p>
          <a:p>
            <a:pPr algn="ctr"/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(итал.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fascio</a:t>
            </a:r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 –ұяшық, байлам</a:t>
            </a:r>
            <a:r>
              <a:rPr lang="kk-KZ" dirty="0"/>
              <a:t>) </a:t>
            </a:r>
            <a:endParaRPr lang="ru-RU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4F281885-7C09-4AF5-AF9D-B535EB266B41}"/>
              </a:ext>
            </a:extLst>
          </p:cNvPr>
          <p:cNvCxnSpPr>
            <a:cxnSpLocks/>
          </p:cNvCxnSpPr>
          <p:nvPr/>
        </p:nvCxnSpPr>
        <p:spPr>
          <a:xfrm>
            <a:off x="6225436" y="2242159"/>
            <a:ext cx="0" cy="3682652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B6E0FCD5-B7C1-4385-8D64-9DB044C59A22}"/>
              </a:ext>
            </a:extLst>
          </p:cNvPr>
          <p:cNvCxnSpPr>
            <a:cxnSpLocks/>
          </p:cNvCxnSpPr>
          <p:nvPr/>
        </p:nvCxnSpPr>
        <p:spPr>
          <a:xfrm>
            <a:off x="6250488" y="2267211"/>
            <a:ext cx="14655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226EB0A7-79F4-42AF-BE32-76DAA09F7262}"/>
              </a:ext>
            </a:extLst>
          </p:cNvPr>
          <p:cNvCxnSpPr>
            <a:cxnSpLocks/>
          </p:cNvCxnSpPr>
          <p:nvPr/>
        </p:nvCxnSpPr>
        <p:spPr>
          <a:xfrm flipH="1">
            <a:off x="4613753" y="3480150"/>
            <a:ext cx="162420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7EF16AE7-1ACE-4049-98D7-4E328B1AA8B0}"/>
              </a:ext>
            </a:extLst>
          </p:cNvPr>
          <p:cNvCxnSpPr>
            <a:cxnSpLocks/>
          </p:cNvCxnSpPr>
          <p:nvPr/>
        </p:nvCxnSpPr>
        <p:spPr>
          <a:xfrm flipH="1">
            <a:off x="4628367" y="4703523"/>
            <a:ext cx="1540702" cy="187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5C9DAEC9-DF25-4F23-B04D-261D6A247DB2}"/>
              </a:ext>
            </a:extLst>
          </p:cNvPr>
          <p:cNvCxnSpPr>
            <a:cxnSpLocks/>
          </p:cNvCxnSpPr>
          <p:nvPr/>
        </p:nvCxnSpPr>
        <p:spPr>
          <a:xfrm flipH="1">
            <a:off x="4634630" y="5920636"/>
            <a:ext cx="157410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1B914447-E49A-461C-ADF2-3BCDB2FBA604}"/>
              </a:ext>
            </a:extLst>
          </p:cNvPr>
          <p:cNvCxnSpPr>
            <a:cxnSpLocks/>
          </p:cNvCxnSpPr>
          <p:nvPr/>
        </p:nvCxnSpPr>
        <p:spPr>
          <a:xfrm flipH="1">
            <a:off x="4647156" y="2265123"/>
            <a:ext cx="160333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CE85A820-C167-41EB-99B8-89F1618819DA}"/>
              </a:ext>
            </a:extLst>
          </p:cNvPr>
          <p:cNvCxnSpPr>
            <a:cxnSpLocks/>
          </p:cNvCxnSpPr>
          <p:nvPr/>
        </p:nvCxnSpPr>
        <p:spPr>
          <a:xfrm>
            <a:off x="6225436" y="3494762"/>
            <a:ext cx="150312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854F1D45-3B5B-40E0-AE1A-E4FEB2F986F4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6202472" y="4690997"/>
            <a:ext cx="1551139" cy="208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96310918-285E-45CC-ACC2-C9B417B6E810}"/>
              </a:ext>
            </a:extLst>
          </p:cNvPr>
          <p:cNvCxnSpPr>
            <a:cxnSpLocks/>
          </p:cNvCxnSpPr>
          <p:nvPr/>
        </p:nvCxnSpPr>
        <p:spPr>
          <a:xfrm>
            <a:off x="6254663" y="5928986"/>
            <a:ext cx="14655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8799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4FFB83E-5607-41D0-ABE4-648BEF3A9AED}"/>
              </a:ext>
            </a:extLst>
          </p:cNvPr>
          <p:cNvSpPr/>
          <p:nvPr/>
        </p:nvSpPr>
        <p:spPr>
          <a:xfrm>
            <a:off x="2965770" y="275665"/>
            <a:ext cx="7203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ИДЕОЛОГИЯНЫҢ НЕГІЗГІ ТҮРЛЕРІ</a:t>
            </a:r>
            <a:endParaRPr lang="ru-RU" sz="32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982FCE22-2E3D-4AC0-A86E-CB12D2930BE3}"/>
              </a:ext>
            </a:extLst>
          </p:cNvPr>
          <p:cNvSpPr/>
          <p:nvPr/>
        </p:nvSpPr>
        <p:spPr>
          <a:xfrm>
            <a:off x="431115" y="1450344"/>
            <a:ext cx="3807912" cy="418369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Либерализм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(лат. Liberal - еркін) демократиялық құқықтар мен жеке бостандықтарды, кәсіпкерлік бостандығын және парламенттік жүйені қорғайды. </a:t>
            </a:r>
          </a:p>
          <a:p>
            <a:endParaRPr lang="kk-KZ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Негізін салушылар </a:t>
            </a:r>
            <a:r>
              <a:rPr lang="kk-KZ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</a:p>
          <a:p>
            <a:r>
              <a:rPr lang="kk-K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Дж. Локк, Ш.Л. Монтескье, А. Смит, И. Кант, Т. Джефферсон, А, Токвиль, Дж. Милль</a:t>
            </a:r>
            <a:endParaRPr lang="ru-RU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028A433-BE4F-495C-A7D2-90BB3E6CE63D}"/>
              </a:ext>
            </a:extLst>
          </p:cNvPr>
          <p:cNvSpPr/>
          <p:nvPr/>
        </p:nvSpPr>
        <p:spPr>
          <a:xfrm>
            <a:off x="4488492" y="1420428"/>
            <a:ext cx="3678477" cy="430396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Консерватизм 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(латын тілінен conservare - қорғау) әдетте либерализмге қарсы тұрады. Бұл идеология дәстүрлі қоғамдық тәртіпті қорғауға, түрлі жаңалықтар мен өзгерістерге қарсы тұруға бағытталған.</a:t>
            </a:r>
          </a:p>
          <a:p>
            <a:endParaRPr lang="kk-KZ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Негізін салушылар- </a:t>
            </a:r>
          </a:p>
          <a:p>
            <a:r>
              <a:rPr lang="kk-K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Эдмунд Берк, Жозеф де Местр, Фридрих фон Савиньи, Австрия королі Меттерних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CDB4F37-F7D7-4B95-9855-706A18C12A16}"/>
              </a:ext>
            </a:extLst>
          </p:cNvPr>
          <p:cNvSpPr/>
          <p:nvPr/>
        </p:nvSpPr>
        <p:spPr>
          <a:xfrm>
            <a:off x="8455068" y="1438184"/>
            <a:ext cx="3294346" cy="432379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Социалистік идеология 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(лат. Socialis - әлеуметтік) идеал ретінде әлеуметтік әділеттілік пен теңдік принциптерін алға тартады. </a:t>
            </a:r>
          </a:p>
          <a:p>
            <a:endParaRPr lang="kk-KZ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Негізін салушылар-</a:t>
            </a:r>
            <a:r>
              <a:rPr lang="kk-KZ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kk-K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К. Маркс, Ф. Энгельс, В.И. Ленин, Э. Бернштейн, К. Каутский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51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54DEA0F9-A1EB-4285-A609-6B54A914442A}"/>
              </a:ext>
            </a:extLst>
          </p:cNvPr>
          <p:cNvSpPr/>
          <p:nvPr/>
        </p:nvSpPr>
        <p:spPr>
          <a:xfrm>
            <a:off x="4647156" y="125260"/>
            <a:ext cx="3331924" cy="6638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ЛИБЕРАЛИЗМ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5E7E356-BD4C-4630-97C3-37C925D280FB}"/>
              </a:ext>
            </a:extLst>
          </p:cNvPr>
          <p:cNvSpPr/>
          <p:nvPr/>
        </p:nvSpPr>
        <p:spPr>
          <a:xfrm>
            <a:off x="2430049" y="864296"/>
            <a:ext cx="9356941" cy="83924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бірінші кезекте қоғамның немесе басқа әлеуметтік топтың емес, жеке тұлғаның мүдделері;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E9B41F2-C940-4779-9131-55C1E7CD752B}"/>
              </a:ext>
            </a:extLst>
          </p:cNvPr>
          <p:cNvSpPr/>
          <p:nvPr/>
        </p:nvSpPr>
        <p:spPr>
          <a:xfrm>
            <a:off x="2404997" y="1843413"/>
            <a:ext cx="9359029" cy="882031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еркіндік басқаларға және құндылықтарға қарағанда басымдыққа ие, оны тек басқа адамның еркіндігімен шектеуге болады деп есептеледі; кәсіпкерлік еркіндігі де кепілдендірілген;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5141F30-C78A-4E83-A3D5-F11CAD30B38A}"/>
              </a:ext>
            </a:extLst>
          </p:cNvPr>
          <p:cNvSpPr/>
          <p:nvPr/>
        </p:nvSpPr>
        <p:spPr>
          <a:xfrm>
            <a:off x="2404998" y="2872636"/>
            <a:ext cx="9398696" cy="759911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ең ұтымды шешім ең дұрыс болады, ал эмоциялар, сезімдер мен байланыстар екінші дәрежелі болып табылады;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89686EF-62F0-4F90-9971-5FF87C5EEBC8}"/>
              </a:ext>
            </a:extLst>
          </p:cNvPr>
          <p:cNvSpPr/>
          <p:nvPr/>
        </p:nvSpPr>
        <p:spPr>
          <a:xfrm>
            <a:off x="2455102" y="3764071"/>
            <a:ext cx="9363204" cy="83924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әркімнің тең азаматтық және саяси құқықтары мен бостандықтары бар (дегенмен бұл әркімнің табысы немесе әлеуметтік жағдайы бірдей болуы керек дегенді білдірмейді);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F4C49D13-B806-4B4E-8E43-37E09E563D45}"/>
              </a:ext>
            </a:extLst>
          </p:cNvPr>
          <p:cNvSpPr/>
          <p:nvPr/>
        </p:nvSpPr>
        <p:spPr>
          <a:xfrm>
            <a:off x="2467627" y="4718137"/>
            <a:ext cx="9365291" cy="83924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әркім төзімділікпен және басқа көзқарастарға, пікірлерге, нанымдарға, сенімдерге құрметпен қарауы керек; саяси плюрализмге де қолдау көрсетіледі;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A5BC962-89BD-464B-9D7D-E719AC866B7F}"/>
              </a:ext>
            </a:extLst>
          </p:cNvPr>
          <p:cNvSpPr/>
          <p:nvPr/>
        </p:nvSpPr>
        <p:spPr>
          <a:xfrm>
            <a:off x="2492680" y="5718132"/>
            <a:ext cx="9367380" cy="83924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билік заңмен шектелген және саяси тежеу ​​мен тепе-теңдік жүйесі конституцияда көзделуі керек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трелка: пятиугольник 14">
            <a:extLst>
              <a:ext uri="{FF2B5EF4-FFF2-40B4-BE49-F238E27FC236}">
                <a16:creationId xmlns:a16="http://schemas.microsoft.com/office/drawing/2014/main" id="{430A5188-79F1-4E9C-A716-FF2028A0FAE7}"/>
              </a:ext>
            </a:extLst>
          </p:cNvPr>
          <p:cNvSpPr/>
          <p:nvPr/>
        </p:nvSpPr>
        <p:spPr>
          <a:xfrm>
            <a:off x="263047" y="1064712"/>
            <a:ext cx="2154476" cy="484632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индивидуализм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6" name="Стрелка: пятиугольник 15">
            <a:extLst>
              <a:ext uri="{FF2B5EF4-FFF2-40B4-BE49-F238E27FC236}">
                <a16:creationId xmlns:a16="http://schemas.microsoft.com/office/drawing/2014/main" id="{DB9DA74D-16E1-4A4A-AFF6-AEE1270B9FDF}"/>
              </a:ext>
            </a:extLst>
          </p:cNvPr>
          <p:cNvSpPr/>
          <p:nvPr/>
        </p:nvSpPr>
        <p:spPr>
          <a:xfrm>
            <a:off x="338203" y="4887238"/>
            <a:ext cx="2144038" cy="484632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толеранттылық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7" name="Стрелка: пятиугольник 16">
            <a:extLst>
              <a:ext uri="{FF2B5EF4-FFF2-40B4-BE49-F238E27FC236}">
                <a16:creationId xmlns:a16="http://schemas.microsoft.com/office/drawing/2014/main" id="{ADEAA719-D856-41D1-BB71-71BCA7774929}"/>
              </a:ext>
            </a:extLst>
          </p:cNvPr>
          <p:cNvSpPr/>
          <p:nvPr/>
        </p:nvSpPr>
        <p:spPr>
          <a:xfrm>
            <a:off x="354904" y="3899770"/>
            <a:ext cx="2104372" cy="484632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теңдік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8" name="Стрелка: пятиугольник 17">
            <a:extLst>
              <a:ext uri="{FF2B5EF4-FFF2-40B4-BE49-F238E27FC236}">
                <a16:creationId xmlns:a16="http://schemas.microsoft.com/office/drawing/2014/main" id="{823D4976-FBCA-4080-B4B5-7EF25B0E5669}"/>
              </a:ext>
            </a:extLst>
          </p:cNvPr>
          <p:cNvSpPr/>
          <p:nvPr/>
        </p:nvSpPr>
        <p:spPr>
          <a:xfrm>
            <a:off x="363254" y="3050088"/>
            <a:ext cx="1972849" cy="484632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Ақыл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9" name="Стрелка: пятиугольник 18">
            <a:extLst>
              <a:ext uri="{FF2B5EF4-FFF2-40B4-BE49-F238E27FC236}">
                <a16:creationId xmlns:a16="http://schemas.microsoft.com/office/drawing/2014/main" id="{2715CE77-57D7-4AD3-810A-EA782914CA32}"/>
              </a:ext>
            </a:extLst>
          </p:cNvPr>
          <p:cNvSpPr/>
          <p:nvPr/>
        </p:nvSpPr>
        <p:spPr>
          <a:xfrm>
            <a:off x="296449" y="2026013"/>
            <a:ext cx="2104372" cy="484632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dirty="0"/>
          </a:p>
          <a:p>
            <a:pPr algn="ctr"/>
            <a:r>
              <a:rPr lang="kk-KZ" b="1" dirty="0">
                <a:solidFill>
                  <a:srgbClr val="C00000"/>
                </a:solidFill>
              </a:rPr>
              <a:t>бостандық</a:t>
            </a:r>
            <a:endParaRPr lang="ru-RU" b="1" dirty="0">
              <a:solidFill>
                <a:srgbClr val="C00000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20" name="Стрелка: пятиугольник 19">
            <a:extLst>
              <a:ext uri="{FF2B5EF4-FFF2-40B4-BE49-F238E27FC236}">
                <a16:creationId xmlns:a16="http://schemas.microsoft.com/office/drawing/2014/main" id="{43CAC342-8C27-4F1F-945D-08535AEC32D5}"/>
              </a:ext>
            </a:extLst>
          </p:cNvPr>
          <p:cNvSpPr/>
          <p:nvPr/>
        </p:nvSpPr>
        <p:spPr>
          <a:xfrm>
            <a:off x="338203" y="5939424"/>
            <a:ext cx="2144038" cy="484632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конституционализм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230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98936F6D-9C61-4FE4-A244-4F9593152BAE}"/>
              </a:ext>
            </a:extLst>
          </p:cNvPr>
          <p:cNvSpPr/>
          <p:nvPr/>
        </p:nvSpPr>
        <p:spPr>
          <a:xfrm>
            <a:off x="363255" y="1277655"/>
            <a:ext cx="3331924" cy="9645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НЕОЛИБЕРАЛИЗМ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908422C-641D-495C-B31F-AE4472F07708}"/>
              </a:ext>
            </a:extLst>
          </p:cNvPr>
          <p:cNvSpPr/>
          <p:nvPr/>
        </p:nvSpPr>
        <p:spPr>
          <a:xfrm>
            <a:off x="4396636" y="1089764"/>
            <a:ext cx="6864263" cy="145301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ХХ ғасырда. неолиберализм теориясы жасалды, оған сәйкес мемлекеттің негізгі функциялары - еркін кәсіпкерлікті қорғау, монополияға қарсы күрес, жеке кәсіпкерлікті дамыту</a:t>
            </a:r>
            <a:r>
              <a:rPr lang="kk-KZ" dirty="0"/>
              <a:t>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9117B2D-7BA6-4885-8D81-8CD6B76A21D8}"/>
              </a:ext>
            </a:extLst>
          </p:cNvPr>
          <p:cNvSpPr/>
          <p:nvPr/>
        </p:nvSpPr>
        <p:spPr>
          <a:xfrm>
            <a:off x="4346530" y="3108543"/>
            <a:ext cx="6851737" cy="9645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 өкілдері – </a:t>
            </a:r>
            <a:r>
              <a:rPr lang="kk-K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Фон Хайек; Дж. Кейнс, Дж. Гэлбрейт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750000C2-B6F1-4A98-A3A7-04D7469B59C0}"/>
              </a:ext>
            </a:extLst>
          </p:cNvPr>
          <p:cNvSpPr/>
          <p:nvPr/>
        </p:nvSpPr>
        <p:spPr>
          <a:xfrm>
            <a:off x="3670126" y="1578279"/>
            <a:ext cx="751562" cy="484632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2EDDDCC5-91B7-4B38-BEB9-4C60706F0279}"/>
              </a:ext>
            </a:extLst>
          </p:cNvPr>
          <p:cNvSpPr/>
          <p:nvPr/>
        </p:nvSpPr>
        <p:spPr>
          <a:xfrm>
            <a:off x="7202466" y="2567836"/>
            <a:ext cx="484632" cy="513568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A8638CB-64A7-433C-B4F6-1503977E2BE8}"/>
              </a:ext>
            </a:extLst>
          </p:cNvPr>
          <p:cNvSpPr/>
          <p:nvPr/>
        </p:nvSpPr>
        <p:spPr>
          <a:xfrm>
            <a:off x="553233" y="4448827"/>
            <a:ext cx="10494723" cy="145301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Неолиберализм  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идеясына көптеген партиялар сүйенеді. 1955 ж. бері Жапонияның ең ірі партиясы – либералдық-демократтар партиясы. Либералдар Англия, Австрия, Канаданың және т.б. елдердің саяси өмірінде елеулі орны алады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47EFE409-DEE8-4A7D-8F04-843405E963A1}"/>
              </a:ext>
            </a:extLst>
          </p:cNvPr>
          <p:cNvSpPr/>
          <p:nvPr/>
        </p:nvSpPr>
        <p:spPr>
          <a:xfrm>
            <a:off x="1843414" y="2281825"/>
            <a:ext cx="484632" cy="2039654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398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025E4B0-1A31-434B-BCFE-46EA502CABEF}"/>
              </a:ext>
            </a:extLst>
          </p:cNvPr>
          <p:cNvSpPr/>
          <p:nvPr/>
        </p:nvSpPr>
        <p:spPr>
          <a:xfrm>
            <a:off x="3482235" y="175364"/>
            <a:ext cx="4872625" cy="5636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КОНСЕРВАТИЗМ  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4110ABB3-3B1C-47DD-839C-3AD0AEF58315}"/>
              </a:ext>
            </a:extLst>
          </p:cNvPr>
          <p:cNvSpPr/>
          <p:nvPr/>
        </p:nvSpPr>
        <p:spPr>
          <a:xfrm>
            <a:off x="338203" y="1089764"/>
            <a:ext cx="2066794" cy="484632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дәстүрлілік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Стрелка: пятиугольник 12">
            <a:extLst>
              <a:ext uri="{FF2B5EF4-FFF2-40B4-BE49-F238E27FC236}">
                <a16:creationId xmlns:a16="http://schemas.microsoft.com/office/drawing/2014/main" id="{2DB89DDE-45AC-4E95-A678-FAF9E81D2308}"/>
              </a:ext>
            </a:extLst>
          </p:cNvPr>
          <p:cNvSpPr/>
          <p:nvPr/>
        </p:nvSpPr>
        <p:spPr>
          <a:xfrm>
            <a:off x="252609" y="5112706"/>
            <a:ext cx="2066794" cy="484632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патернализм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Стрелка: пятиугольник 13">
            <a:extLst>
              <a:ext uri="{FF2B5EF4-FFF2-40B4-BE49-F238E27FC236}">
                <a16:creationId xmlns:a16="http://schemas.microsoft.com/office/drawing/2014/main" id="{0D270F25-A88D-441C-9DB5-A548797EE89C}"/>
              </a:ext>
            </a:extLst>
          </p:cNvPr>
          <p:cNvSpPr/>
          <p:nvPr/>
        </p:nvSpPr>
        <p:spPr>
          <a:xfrm>
            <a:off x="379956" y="1991638"/>
            <a:ext cx="2066794" cy="776906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адамның жетілмегендігі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5" name="Стрелка: пятиугольник 14">
            <a:extLst>
              <a:ext uri="{FF2B5EF4-FFF2-40B4-BE49-F238E27FC236}">
                <a16:creationId xmlns:a16="http://schemas.microsoft.com/office/drawing/2014/main" id="{E738F0BE-59FC-4B7C-A17D-23E0F1EA4957}"/>
              </a:ext>
            </a:extLst>
          </p:cNvPr>
          <p:cNvSpPr/>
          <p:nvPr/>
        </p:nvSpPr>
        <p:spPr>
          <a:xfrm>
            <a:off x="394570" y="3075139"/>
            <a:ext cx="2066794" cy="484632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иерархия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7" name="Стрелка: пятиугольник 16">
            <a:extLst>
              <a:ext uri="{FF2B5EF4-FFF2-40B4-BE49-F238E27FC236}">
                <a16:creationId xmlns:a16="http://schemas.microsoft.com/office/drawing/2014/main" id="{3D40CA11-2B56-4025-89CC-35DC7F1C1CAD}"/>
              </a:ext>
            </a:extLst>
          </p:cNvPr>
          <p:cNvSpPr/>
          <p:nvPr/>
        </p:nvSpPr>
        <p:spPr>
          <a:xfrm>
            <a:off x="348642" y="4131501"/>
            <a:ext cx="2066794" cy="484632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тәртіп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9" name="Стрелка: пятиугольник 18">
            <a:extLst>
              <a:ext uri="{FF2B5EF4-FFF2-40B4-BE49-F238E27FC236}">
                <a16:creationId xmlns:a16="http://schemas.microsoft.com/office/drawing/2014/main" id="{9AB8D1BA-1CA5-4611-ACD0-47ECA1EE8753}"/>
              </a:ext>
            </a:extLst>
          </p:cNvPr>
          <p:cNvSpPr/>
          <p:nvPr/>
        </p:nvSpPr>
        <p:spPr>
          <a:xfrm>
            <a:off x="277660" y="5951949"/>
            <a:ext cx="2066794" cy="484632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меншік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B41B05D4-51C9-4C1D-A279-12C261B232B5}"/>
              </a:ext>
            </a:extLst>
          </p:cNvPr>
          <p:cNvSpPr/>
          <p:nvPr/>
        </p:nvSpPr>
        <p:spPr>
          <a:xfrm>
            <a:off x="2555310" y="1014608"/>
            <a:ext cx="9356941" cy="83924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қоғамдағы тұрақтылықтың негізі ретінде әдет-ғұрыптарды, дәстүрлерді, өткенді құрметтеу; консерватизм отбасы, дін құндылықтарын, үлкендерді құрметтеуді насихаттайды;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A9EF1665-9BF4-4250-ABCD-EE140156FF00}"/>
              </a:ext>
            </a:extLst>
          </p:cNvPr>
          <p:cNvSpPr/>
          <p:nvPr/>
        </p:nvSpPr>
        <p:spPr>
          <a:xfrm>
            <a:off x="2519819" y="1968673"/>
            <a:ext cx="9356941" cy="83924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әр адамды консерватизм шектеулі, тәуелді, өзімшіл деп қабылдайды; тек қатаң әлеуметтік бақылау оны ортақ мүдде үшін әрекет етуге мәжбүр ете алады;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0D9455C6-BC57-4E50-B8D0-B37071DFE499}"/>
              </a:ext>
            </a:extLst>
          </p:cNvPr>
          <p:cNvSpPr/>
          <p:nvPr/>
        </p:nvSpPr>
        <p:spPr>
          <a:xfrm>
            <a:off x="2584537" y="2947792"/>
            <a:ext cx="9356941" cy="83924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әр түрлі әлеуметтік позициялар мен мәртебелердің болуы және соған байланысты қоғамдағы адамдардың теңсіздігі табиғи және қажет;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EBE13C31-CF47-4C32-B87E-E6675A4D972B}"/>
              </a:ext>
            </a:extLst>
          </p:cNvPr>
          <p:cNvSpPr/>
          <p:nvPr/>
        </p:nvSpPr>
        <p:spPr>
          <a:xfrm>
            <a:off x="2586625" y="3914384"/>
            <a:ext cx="9356941" cy="83924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егер мемлекет заң мен тәртіп орнатса ғана қоғам өмір сүре алады;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9F674A05-DDBD-4FF3-A93A-1549B39B906E}"/>
              </a:ext>
            </a:extLst>
          </p:cNvPr>
          <p:cNvSpPr/>
          <p:nvPr/>
        </p:nvSpPr>
        <p:spPr>
          <a:xfrm>
            <a:off x="2572012" y="4906027"/>
            <a:ext cx="9356941" cy="83924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мемлекет (отбасының әкесі сияқты) жеке тұлғаға қамқор болып, оны басқаруы керек; мемлекеттік құндылықтар жеке мүдделерден жоғары қойылады;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F3792314-C57F-4A49-A3E0-48E0AC6E02AC}"/>
              </a:ext>
            </a:extLst>
          </p:cNvPr>
          <p:cNvSpPr/>
          <p:nvPr/>
        </p:nvSpPr>
        <p:spPr>
          <a:xfrm>
            <a:off x="2634643" y="5885146"/>
            <a:ext cx="9356941" cy="65344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консерватизм, әдетте, жеке меншікке қол сұғылмаушылықты білдіреді.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070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5CECDB71-BA8E-47FD-B499-92FBB52ECC18}"/>
              </a:ext>
            </a:extLst>
          </p:cNvPr>
          <p:cNvSpPr/>
          <p:nvPr/>
        </p:nvSpPr>
        <p:spPr>
          <a:xfrm>
            <a:off x="363255" y="1277655"/>
            <a:ext cx="3569918" cy="9645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НЕОКОНСЕРВАТИЗМ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B0EC9C6-7A93-408E-8B06-B37CC25B62EE}"/>
              </a:ext>
            </a:extLst>
          </p:cNvPr>
          <p:cNvSpPr/>
          <p:nvPr/>
        </p:nvSpPr>
        <p:spPr>
          <a:xfrm>
            <a:off x="4797469" y="588722"/>
            <a:ext cx="6864263" cy="18162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Ол көптеген елдерде қалыптасқан либералды құндылықтарды - құқықтар мен бостандықтарды қорғау, кәсіпкерлік бостандықтарын мойындай отырып,  осы құндылықтарды дәстүрлі құндылықтармен (отбасы, дін, патриотизм) тығыз байланыстыруға тырысады.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4EF610A-6B99-4DA9-B386-4AA122FF6D0D}"/>
              </a:ext>
            </a:extLst>
          </p:cNvPr>
          <p:cNvSpPr/>
          <p:nvPr/>
        </p:nvSpPr>
        <p:spPr>
          <a:xfrm>
            <a:off x="4790192" y="2924300"/>
            <a:ext cx="6864263" cy="10375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Оның өкілдері: </a:t>
            </a:r>
            <a:r>
              <a:rPr lang="kk-K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Д. Белл, З. Бжезинский, Н. Кристол, Р. Рейган, Дж. Буш, М. Тэтчер</a:t>
            </a:r>
            <a:endParaRPr lang="kk-KZ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177FD22-C596-4021-BC15-C423DC65BA6D}"/>
              </a:ext>
            </a:extLst>
          </p:cNvPr>
          <p:cNvSpPr/>
          <p:nvPr/>
        </p:nvSpPr>
        <p:spPr>
          <a:xfrm>
            <a:off x="853858" y="4511457"/>
            <a:ext cx="10494723" cy="145301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тұңғыш консервативтік партия 1867 жылы Англияда  пайда болды. Ал ХХ ғасырдың 80-жылдарынанан бастап Англия, АҚШ, ГФР дәне т.с.с елдерде олардың өкілдері билікке келді</a:t>
            </a: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B8207F16-F21D-466B-A83F-1D48B730F99F}"/>
              </a:ext>
            </a:extLst>
          </p:cNvPr>
          <p:cNvSpPr/>
          <p:nvPr/>
        </p:nvSpPr>
        <p:spPr>
          <a:xfrm>
            <a:off x="3958225" y="1478071"/>
            <a:ext cx="751562" cy="484632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E8E14DA-1F69-4490-9DE0-4B6AF10CD65F}"/>
              </a:ext>
            </a:extLst>
          </p:cNvPr>
          <p:cNvSpPr/>
          <p:nvPr/>
        </p:nvSpPr>
        <p:spPr>
          <a:xfrm>
            <a:off x="7327726" y="2417524"/>
            <a:ext cx="484632" cy="513568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BC9590E1-E403-4A46-8E2B-B2ED98217803}"/>
              </a:ext>
            </a:extLst>
          </p:cNvPr>
          <p:cNvSpPr/>
          <p:nvPr/>
        </p:nvSpPr>
        <p:spPr>
          <a:xfrm>
            <a:off x="1843414" y="2281825"/>
            <a:ext cx="484632" cy="2039654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395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F3EB2294-4F1F-401E-B3AE-B51F8037D168}"/>
              </a:ext>
            </a:extLst>
          </p:cNvPr>
          <p:cNvSpPr/>
          <p:nvPr/>
        </p:nvSpPr>
        <p:spPr>
          <a:xfrm>
            <a:off x="2730674" y="175364"/>
            <a:ext cx="5974915" cy="5636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Социалистік идеология   </a:t>
            </a:r>
            <a:endParaRPr lang="ru-RU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FB65A363-B3D3-4C22-8F4D-D8D6A58824B4}"/>
              </a:ext>
            </a:extLst>
          </p:cNvPr>
          <p:cNvSpPr/>
          <p:nvPr/>
        </p:nvSpPr>
        <p:spPr>
          <a:xfrm>
            <a:off x="338203" y="1089764"/>
            <a:ext cx="2066794" cy="561483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теңдік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F3FDF8E-DB25-4E4F-A353-05FB0B770C81}"/>
              </a:ext>
            </a:extLst>
          </p:cNvPr>
          <p:cNvSpPr/>
          <p:nvPr/>
        </p:nvSpPr>
        <p:spPr>
          <a:xfrm>
            <a:off x="2514084" y="1063132"/>
            <a:ext cx="9356941" cy="650258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барлық әлеуметтік теңсіздікті жою керек; тапсыз қоғам құру;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4D191BEA-6DCB-495A-8A44-914865F37E0A}"/>
              </a:ext>
            </a:extLst>
          </p:cNvPr>
          <p:cNvSpPr/>
          <p:nvPr/>
        </p:nvSpPr>
        <p:spPr>
          <a:xfrm>
            <a:off x="297483" y="4194658"/>
            <a:ext cx="2066794" cy="736948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қоғамдық меншік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D4FE4435-EDCF-4E8E-B121-3C18700D130A}"/>
              </a:ext>
            </a:extLst>
          </p:cNvPr>
          <p:cNvSpPr/>
          <p:nvPr/>
        </p:nvSpPr>
        <p:spPr>
          <a:xfrm>
            <a:off x="392483" y="5319346"/>
            <a:ext cx="2066794" cy="697282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жоспарлы экономика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Стрелка: пятиугольник 7">
            <a:extLst>
              <a:ext uri="{FF2B5EF4-FFF2-40B4-BE49-F238E27FC236}">
                <a16:creationId xmlns:a16="http://schemas.microsoft.com/office/drawing/2014/main" id="{6F8F684A-D87D-475C-96BF-8A40D158C0A2}"/>
              </a:ext>
            </a:extLst>
          </p:cNvPr>
          <p:cNvSpPr/>
          <p:nvPr/>
        </p:nvSpPr>
        <p:spPr>
          <a:xfrm>
            <a:off x="308955" y="3101164"/>
            <a:ext cx="2066794" cy="745299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коллективизм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Стрелка: пятиугольник 8">
            <a:extLst>
              <a:ext uri="{FF2B5EF4-FFF2-40B4-BE49-F238E27FC236}">
                <a16:creationId xmlns:a16="http://schemas.microsoft.com/office/drawing/2014/main" id="{6E2AA8F6-91B2-434D-A106-F30AB5F419AB}"/>
              </a:ext>
            </a:extLst>
          </p:cNvPr>
          <p:cNvSpPr/>
          <p:nvPr/>
        </p:nvSpPr>
        <p:spPr>
          <a:xfrm>
            <a:off x="366377" y="1974329"/>
            <a:ext cx="2066794" cy="843420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қоғамның басымдығы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D1D6046-B9C0-447F-BF52-65E9448A182B}"/>
              </a:ext>
            </a:extLst>
          </p:cNvPr>
          <p:cNvSpPr/>
          <p:nvPr/>
        </p:nvSpPr>
        <p:spPr>
          <a:xfrm>
            <a:off x="2502064" y="1969647"/>
            <a:ext cx="9356941" cy="83924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жеке тұлға қоғамға байланысты және оның барлық әрекеттері әлеуметтік тұрғыдан қойылған; қоғамның мүдделері жеке тұлғаның мүддесінен жоғары;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C636CC3-B61F-462E-8AEE-4C97ED193A06}"/>
              </a:ext>
            </a:extLst>
          </p:cNvPr>
          <p:cNvSpPr/>
          <p:nvPr/>
        </p:nvSpPr>
        <p:spPr>
          <a:xfrm>
            <a:off x="2459279" y="3070397"/>
            <a:ext cx="9356941" cy="83924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барлық адамдар рухани бауырластық байланыстарымен байланысты, ал ұжымдық өзара әрекеттесу жалғыз адамдардың күш-жігеріне қарағанда тиімдірек;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8E21DA3-48D0-4569-991D-722828ACE172}"/>
              </a:ext>
            </a:extLst>
          </p:cNvPr>
          <p:cNvSpPr/>
          <p:nvPr/>
        </p:nvSpPr>
        <p:spPr>
          <a:xfrm>
            <a:off x="2434226" y="4166991"/>
            <a:ext cx="9356941" cy="83924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жеке меншік теңсіздіктің қайнар көзі болып табылады және оны қоғамдық меншікпен алмастыру керек;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D7D0924-FD99-4E50-99C5-86725FFB44DA}"/>
              </a:ext>
            </a:extLst>
          </p:cNvPr>
          <p:cNvSpPr/>
          <p:nvPr/>
        </p:nvSpPr>
        <p:spPr>
          <a:xfrm>
            <a:off x="2496856" y="5233792"/>
            <a:ext cx="9356941" cy="83924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экономика халықтың қажеттіліктерін қанағаттандыру үшін мемлекет тарапынан толық реттеледі.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355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FF6831B-192F-45D4-B1F5-CBC19A60E94A}"/>
              </a:ext>
            </a:extLst>
          </p:cNvPr>
          <p:cNvSpPr/>
          <p:nvPr/>
        </p:nvSpPr>
        <p:spPr>
          <a:xfrm>
            <a:off x="2630466" y="263047"/>
            <a:ext cx="5974915" cy="5636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Социалистік идеология   </a:t>
            </a:r>
            <a:endParaRPr lang="ru-RU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67608887-2AFE-4D9D-A6D0-BA507B7AD41F}"/>
              </a:ext>
            </a:extLst>
          </p:cNvPr>
          <p:cNvSpPr/>
          <p:nvPr/>
        </p:nvSpPr>
        <p:spPr>
          <a:xfrm>
            <a:off x="1352812" y="1365337"/>
            <a:ext cx="2254684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/>
              <a:t>Социал-демократиялық идеология </a:t>
            </a:r>
            <a:endParaRPr lang="ru-RU" b="1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422EA93-2385-40DA-8B05-76B2730F3792}"/>
              </a:ext>
            </a:extLst>
          </p:cNvPr>
          <p:cNvSpPr/>
          <p:nvPr/>
        </p:nvSpPr>
        <p:spPr>
          <a:xfrm>
            <a:off x="7267183" y="1292268"/>
            <a:ext cx="2104372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/>
              <a:t>Коммунистік идеология </a:t>
            </a:r>
            <a:endParaRPr lang="ru-RU" b="1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C565BCA-780D-48BE-98DC-242F410718FF}"/>
              </a:ext>
            </a:extLst>
          </p:cNvPr>
          <p:cNvSpPr/>
          <p:nvPr/>
        </p:nvSpPr>
        <p:spPr>
          <a:xfrm>
            <a:off x="1302707" y="2417523"/>
            <a:ext cx="4096011" cy="113986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әлеуметтік әділеттілік пен теңдік қоғамына өту біртіндеп болуы керек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713E066-3CD5-4BD1-AAE3-6E586B681665}"/>
              </a:ext>
            </a:extLst>
          </p:cNvPr>
          <p:cNvSpPr/>
          <p:nvPr/>
        </p:nvSpPr>
        <p:spPr>
          <a:xfrm>
            <a:off x="1367423" y="3672215"/>
            <a:ext cx="4096011" cy="11022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революция мен зорлық-зомбылыққа қарсы, әлеуметтік реформалар арқылы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2ACC148-6C5D-4459-A3F5-428E78E44A15}"/>
              </a:ext>
            </a:extLst>
          </p:cNvPr>
          <p:cNvSpPr/>
          <p:nvPr/>
        </p:nvSpPr>
        <p:spPr>
          <a:xfrm>
            <a:off x="1319408" y="4989535"/>
            <a:ext cx="4317304" cy="123590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капитализмге қарсы емес, бірақ байлар мен кедейлер арасындағы алшақтықты жою үшін керек деп санайды.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6F66418-165C-46EA-8EBB-29BB988840D6}"/>
              </a:ext>
            </a:extLst>
          </p:cNvPr>
          <p:cNvSpPr/>
          <p:nvPr/>
        </p:nvSpPr>
        <p:spPr>
          <a:xfrm>
            <a:off x="4110626" y="1367425"/>
            <a:ext cx="2254684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Э. Бернштейн,</a:t>
            </a:r>
          </a:p>
          <a:p>
            <a:pPr algn="ctr"/>
            <a:r>
              <a:rPr lang="kk-KZ" dirty="0"/>
              <a:t>К. Каутский</a:t>
            </a:r>
            <a:endParaRPr lang="ru-RU" dirty="0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F38A1C3C-391A-4969-97C5-4B22CD5910A8}"/>
              </a:ext>
            </a:extLst>
          </p:cNvPr>
          <p:cNvSpPr/>
          <p:nvPr/>
        </p:nvSpPr>
        <p:spPr>
          <a:xfrm>
            <a:off x="3594970" y="1603332"/>
            <a:ext cx="513567" cy="484632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16E814A-35E6-402C-A886-8D1FF0158AAF}"/>
              </a:ext>
            </a:extLst>
          </p:cNvPr>
          <p:cNvCxnSpPr>
            <a:cxnSpLocks/>
            <a:stCxn id="3" idx="1"/>
          </p:cNvCxnSpPr>
          <p:nvPr/>
        </p:nvCxnSpPr>
        <p:spPr>
          <a:xfrm flipH="1">
            <a:off x="663879" y="1822537"/>
            <a:ext cx="688933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ABE08AE6-4521-4C85-A08C-2182525B802C}"/>
              </a:ext>
            </a:extLst>
          </p:cNvPr>
          <p:cNvCxnSpPr>
            <a:cxnSpLocks/>
          </p:cNvCxnSpPr>
          <p:nvPr/>
        </p:nvCxnSpPr>
        <p:spPr>
          <a:xfrm>
            <a:off x="663879" y="1841326"/>
            <a:ext cx="0" cy="3870542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5C88E538-E975-453F-A430-5A65C1881E55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701458" y="2987458"/>
            <a:ext cx="601249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065BC639-E1EE-4D13-8ED2-91FEC40B43E7}"/>
              </a:ext>
            </a:extLst>
          </p:cNvPr>
          <p:cNvCxnSpPr>
            <a:cxnSpLocks/>
          </p:cNvCxnSpPr>
          <p:nvPr/>
        </p:nvCxnSpPr>
        <p:spPr>
          <a:xfrm>
            <a:off x="703545" y="4229622"/>
            <a:ext cx="601249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1F175943-012B-4121-9BB7-6594FD4F82FE}"/>
              </a:ext>
            </a:extLst>
          </p:cNvPr>
          <p:cNvCxnSpPr>
            <a:cxnSpLocks/>
          </p:cNvCxnSpPr>
          <p:nvPr/>
        </p:nvCxnSpPr>
        <p:spPr>
          <a:xfrm>
            <a:off x="680581" y="5722308"/>
            <a:ext cx="601249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Стрелка: вправо 23">
            <a:extLst>
              <a:ext uri="{FF2B5EF4-FFF2-40B4-BE49-F238E27FC236}">
                <a16:creationId xmlns:a16="http://schemas.microsoft.com/office/drawing/2014/main" id="{C1AE82D1-5F57-4C3D-A4EE-6FA2DA133366}"/>
              </a:ext>
            </a:extLst>
          </p:cNvPr>
          <p:cNvSpPr/>
          <p:nvPr/>
        </p:nvSpPr>
        <p:spPr>
          <a:xfrm>
            <a:off x="9371556" y="1555316"/>
            <a:ext cx="513567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2EDFBA32-AAE1-4128-9F4B-03A245725222}"/>
              </a:ext>
            </a:extLst>
          </p:cNvPr>
          <p:cNvSpPr/>
          <p:nvPr/>
        </p:nvSpPr>
        <p:spPr>
          <a:xfrm>
            <a:off x="9887211" y="1344461"/>
            <a:ext cx="1849676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К. МАркс, </a:t>
            </a:r>
          </a:p>
          <a:p>
            <a:pPr algn="ctr"/>
            <a:r>
              <a:rPr lang="kk-KZ" dirty="0"/>
              <a:t>Ф. Энгельс,</a:t>
            </a:r>
          </a:p>
          <a:p>
            <a:pPr algn="ctr"/>
            <a:r>
              <a:rPr lang="kk-KZ" dirty="0"/>
              <a:t>В.И. Ленин</a:t>
            </a:r>
            <a:endParaRPr lang="ru-RU" dirty="0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1ABFDE2E-3315-40E6-BFE3-0C7E5D8801AC}"/>
              </a:ext>
            </a:extLst>
          </p:cNvPr>
          <p:cNvSpPr/>
          <p:nvPr/>
        </p:nvSpPr>
        <p:spPr>
          <a:xfrm>
            <a:off x="7409145" y="3939437"/>
            <a:ext cx="4096011" cy="10409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Бірден-бір дұрыс жол – капитализмді революциялық күшпен жою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CDAAA2BE-B7B8-42C2-A9AA-06DAD393A7BD}"/>
              </a:ext>
            </a:extLst>
          </p:cNvPr>
          <p:cNvSpPr/>
          <p:nvPr/>
        </p:nvSpPr>
        <p:spPr>
          <a:xfrm>
            <a:off x="7348601" y="2563661"/>
            <a:ext cx="4096011" cy="11398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Реформалармен қоғамды өзгерту мүмкін емес,  өйткені үстем таптар өз биліктерін өз еріктерімен бергісі келмейді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A91C5704-0D1C-4949-BDBC-5ADE27FEC783}"/>
              </a:ext>
            </a:extLst>
          </p:cNvPr>
          <p:cNvSpPr/>
          <p:nvPr/>
        </p:nvSpPr>
        <p:spPr>
          <a:xfrm>
            <a:off x="7386181" y="5074137"/>
            <a:ext cx="4096011" cy="13355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«әрқайсысынан қабілетіне қарай, әрқайсысына қажеттіліктеріне қарай» принципі,  тапсыз коммунистік қоғам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D064362B-22B3-40E9-B324-8C52FE395D4B}"/>
              </a:ext>
            </a:extLst>
          </p:cNvPr>
          <p:cNvCxnSpPr>
            <a:cxnSpLocks/>
          </p:cNvCxnSpPr>
          <p:nvPr/>
        </p:nvCxnSpPr>
        <p:spPr>
          <a:xfrm flipH="1">
            <a:off x="6864263" y="1736943"/>
            <a:ext cx="402922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9E8EE1FE-686B-4431-9E8A-343529816959}"/>
              </a:ext>
            </a:extLst>
          </p:cNvPr>
          <p:cNvCxnSpPr>
            <a:cxnSpLocks/>
          </p:cNvCxnSpPr>
          <p:nvPr/>
        </p:nvCxnSpPr>
        <p:spPr>
          <a:xfrm>
            <a:off x="6853824" y="1755731"/>
            <a:ext cx="0" cy="4081398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4D75310F-D9BD-4EC6-A2CC-5123582FE3EC}"/>
              </a:ext>
            </a:extLst>
          </p:cNvPr>
          <p:cNvCxnSpPr>
            <a:cxnSpLocks/>
          </p:cNvCxnSpPr>
          <p:nvPr/>
        </p:nvCxnSpPr>
        <p:spPr>
          <a:xfrm>
            <a:off x="6851737" y="5807902"/>
            <a:ext cx="628389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576A5FE9-F1A1-4708-B535-68B110059459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6868438" y="4356971"/>
            <a:ext cx="540707" cy="10293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1A8534B0-8179-4B2B-99CB-CBE18A43DF96}"/>
              </a:ext>
            </a:extLst>
          </p:cNvPr>
          <p:cNvCxnSpPr>
            <a:cxnSpLocks/>
            <a:endCxn id="29" idx="1"/>
          </p:cNvCxnSpPr>
          <p:nvPr/>
        </p:nvCxnSpPr>
        <p:spPr>
          <a:xfrm flipV="1">
            <a:off x="6895578" y="3133596"/>
            <a:ext cx="453023" cy="1043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C4654530-340C-4E07-900D-C369A2CA2C49}"/>
              </a:ext>
            </a:extLst>
          </p:cNvPr>
          <p:cNvCxnSpPr>
            <a:stCxn id="2" idx="2"/>
            <a:endCxn id="3" idx="0"/>
          </p:cNvCxnSpPr>
          <p:nvPr/>
        </p:nvCxnSpPr>
        <p:spPr>
          <a:xfrm flipH="1">
            <a:off x="2480154" y="826719"/>
            <a:ext cx="3137770" cy="53861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485C940A-CCB9-4B82-8043-901AB07EFA13}"/>
              </a:ext>
            </a:extLst>
          </p:cNvPr>
          <p:cNvCxnSpPr>
            <a:cxnSpLocks/>
            <a:stCxn id="2" idx="2"/>
            <a:endCxn id="4" idx="0"/>
          </p:cNvCxnSpPr>
          <p:nvPr/>
        </p:nvCxnSpPr>
        <p:spPr>
          <a:xfrm>
            <a:off x="5617924" y="826719"/>
            <a:ext cx="2701445" cy="46554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5583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C259339-5A2A-4E25-9F33-BF764E1A05EF}"/>
              </a:ext>
            </a:extLst>
          </p:cNvPr>
          <p:cNvSpPr/>
          <p:nvPr/>
        </p:nvSpPr>
        <p:spPr>
          <a:xfrm>
            <a:off x="2812685" y="275666"/>
            <a:ext cx="7203447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kk-KZ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ИДЕОЛОГИЯНЫҢ НЕГІЗГІ ТҮРЛЕРІ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7185C7E-DC33-4F74-8364-D4DB1551D9CD}"/>
              </a:ext>
            </a:extLst>
          </p:cNvPr>
          <p:cNvSpPr/>
          <p:nvPr/>
        </p:nvSpPr>
        <p:spPr>
          <a:xfrm>
            <a:off x="676213" y="1543574"/>
            <a:ext cx="4734685" cy="247475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Фашизм идеологиясы 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(итальяндық fascio - ұяшық, бірлестік) Оған милитаристік риторика, күшке табынушылық тән. Ол  ұлттық және нәсілдік басымдылық, зорлық-зомбылық пен шовинизм идеяларын алға тартты.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947A504-FCAD-4161-BF8B-D86D9354E4CA}"/>
              </a:ext>
            </a:extLst>
          </p:cNvPr>
          <p:cNvSpPr/>
          <p:nvPr/>
        </p:nvSpPr>
        <p:spPr>
          <a:xfrm>
            <a:off x="6627304" y="1577129"/>
            <a:ext cx="4865614" cy="229858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Анархизм 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- мемлекеттік биліктен бас тарту. Анархистер мемлекеттік билік зорлық-зомбылықтың бір түрі және оны жою керек деп санайды. Еркін адамдар бір-бірімен келісу арқылы өз істерін мемлекетсіз шеше алады 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54D61B6-9BA3-4E72-AC86-D9A92BD9F9A5}"/>
              </a:ext>
            </a:extLst>
          </p:cNvPr>
          <p:cNvSpPr/>
          <p:nvPr/>
        </p:nvSpPr>
        <p:spPr>
          <a:xfrm>
            <a:off x="677612" y="4579986"/>
            <a:ext cx="4724898" cy="14181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1919 ж. </a:t>
            </a:r>
            <a:r>
              <a:rPr lang="kk-K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Италияда пайда болды.</a:t>
            </a:r>
          </a:p>
          <a:p>
            <a:r>
              <a:rPr lang="kk-KZ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Негізін салушылар:</a:t>
            </a:r>
            <a:r>
              <a:rPr lang="kk-KZ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Ницше, О. Шпенглер, А. Гитлер(«Менің күресім»)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9848278-B5E8-4EAB-8A2A-E6A64667B83E}"/>
              </a:ext>
            </a:extLst>
          </p:cNvPr>
          <p:cNvSpPr/>
          <p:nvPr/>
        </p:nvSpPr>
        <p:spPr>
          <a:xfrm>
            <a:off x="6618914" y="4429387"/>
            <a:ext cx="4959292" cy="182041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Негізін қалаушылар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: неміс философы М. Штирнер, француз философы, экономисті П. Прудон. Көрнекті өкілдері: орыс төңкерісшілері М.А. Бакунин, П. А. Кропоткин.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39D967D6-411A-4D40-97D2-5ADF7F92ECCE}"/>
              </a:ext>
            </a:extLst>
          </p:cNvPr>
          <p:cNvSpPr/>
          <p:nvPr/>
        </p:nvSpPr>
        <p:spPr>
          <a:xfrm>
            <a:off x="8795799" y="3868820"/>
            <a:ext cx="484632" cy="513568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74A04B77-1811-4319-BE01-8E79E77E5ED2}"/>
              </a:ext>
            </a:extLst>
          </p:cNvPr>
          <p:cNvSpPr/>
          <p:nvPr/>
        </p:nvSpPr>
        <p:spPr>
          <a:xfrm>
            <a:off x="2614511" y="4037997"/>
            <a:ext cx="484632" cy="513568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75FE802D-CC22-4C4B-8EC3-C6553FAFCDF6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3043556" y="847288"/>
            <a:ext cx="3055240" cy="69628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4B40EB3D-9347-45B1-B058-AEB4AA6E4605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123964" y="838899"/>
            <a:ext cx="2936147" cy="73823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7156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C3B1D10-2F95-477A-B11D-9132A73BAB66}"/>
              </a:ext>
            </a:extLst>
          </p:cNvPr>
          <p:cNvSpPr/>
          <p:nvPr/>
        </p:nvSpPr>
        <p:spPr>
          <a:xfrm>
            <a:off x="388306" y="1390389"/>
            <a:ext cx="2066795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/>
              <a:t>Анархизм</a:t>
            </a:r>
            <a:r>
              <a:rPr lang="kk-KZ" b="1" dirty="0"/>
              <a:t> </a:t>
            </a:r>
            <a:endParaRPr lang="ru-RU" b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8F76177-1878-494C-B36C-2C06DB09BFCD}"/>
              </a:ext>
            </a:extLst>
          </p:cNvPr>
          <p:cNvSpPr/>
          <p:nvPr/>
        </p:nvSpPr>
        <p:spPr>
          <a:xfrm>
            <a:off x="2457189" y="1392477"/>
            <a:ext cx="2152388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/>
              <a:t>Социализм </a:t>
            </a:r>
            <a:endParaRPr lang="ru-RU" sz="24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EFC4D2A-6D96-40CD-AFDB-3898DB9AB947}"/>
              </a:ext>
            </a:extLst>
          </p:cNvPr>
          <p:cNvSpPr/>
          <p:nvPr/>
        </p:nvSpPr>
        <p:spPr>
          <a:xfrm>
            <a:off x="4609577" y="1407091"/>
            <a:ext cx="2179529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/>
              <a:t>Либерализм </a:t>
            </a:r>
            <a:endParaRPr lang="ru-RU" sz="24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BABE5D9-3D59-4407-9A55-F40E900C34F6}"/>
              </a:ext>
            </a:extLst>
          </p:cNvPr>
          <p:cNvSpPr/>
          <p:nvPr/>
        </p:nvSpPr>
        <p:spPr>
          <a:xfrm>
            <a:off x="6801632" y="1421704"/>
            <a:ext cx="2542785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/>
              <a:t>Консерватизм</a:t>
            </a:r>
            <a:r>
              <a:rPr lang="kk-KZ" dirty="0"/>
              <a:t> 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28E8E26-14CE-4B65-91AB-D7A7AA055E79}"/>
              </a:ext>
            </a:extLst>
          </p:cNvPr>
          <p:cNvSpPr/>
          <p:nvPr/>
        </p:nvSpPr>
        <p:spPr>
          <a:xfrm>
            <a:off x="9352768" y="1398740"/>
            <a:ext cx="207097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/>
              <a:t>Фашизм </a:t>
            </a:r>
            <a:endParaRPr lang="ru-RU" sz="2400" b="1" dirty="0"/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3B5E625C-0680-4AA0-A986-2E0F797371ED}"/>
              </a:ext>
            </a:extLst>
          </p:cNvPr>
          <p:cNvCxnSpPr/>
          <p:nvPr/>
        </p:nvCxnSpPr>
        <p:spPr>
          <a:xfrm>
            <a:off x="4847573" y="4058433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90EEFA23-B213-4D20-B0EB-647E84E5E1C0}"/>
              </a:ext>
            </a:extLst>
          </p:cNvPr>
          <p:cNvCxnSpPr/>
          <p:nvPr/>
        </p:nvCxnSpPr>
        <p:spPr>
          <a:xfrm flipH="1">
            <a:off x="901874" y="2818356"/>
            <a:ext cx="422127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52E6343C-981E-4755-9545-EB4739DE5CC4}"/>
              </a:ext>
            </a:extLst>
          </p:cNvPr>
          <p:cNvCxnSpPr>
            <a:cxnSpLocks/>
          </p:cNvCxnSpPr>
          <p:nvPr/>
        </p:nvCxnSpPr>
        <p:spPr>
          <a:xfrm>
            <a:off x="8843376" y="2730674"/>
            <a:ext cx="2079320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Левая фигурная скобка 16">
            <a:extLst>
              <a:ext uri="{FF2B5EF4-FFF2-40B4-BE49-F238E27FC236}">
                <a16:creationId xmlns:a16="http://schemas.microsoft.com/office/drawing/2014/main" id="{F1DF6EFE-5D3B-4B90-90C4-C6FED6DF6D65}"/>
              </a:ext>
            </a:extLst>
          </p:cNvPr>
          <p:cNvSpPr/>
          <p:nvPr/>
        </p:nvSpPr>
        <p:spPr>
          <a:xfrm rot="5400000" flipH="1">
            <a:off x="6701425" y="1878904"/>
            <a:ext cx="338202" cy="2141951"/>
          </a:xfrm>
          <a:prstGeom prst="leftBrace">
            <a:avLst>
              <a:gd name="adj1" fmla="val 38726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E0B7568-1B00-4DB5-9B21-C6FE7657B3A7}"/>
              </a:ext>
            </a:extLst>
          </p:cNvPr>
          <p:cNvSpPr/>
          <p:nvPr/>
        </p:nvSpPr>
        <p:spPr>
          <a:xfrm>
            <a:off x="1529400" y="3534444"/>
            <a:ext cx="2669770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Солшыл идеологиялар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62E72AC-9961-48F3-A3C3-88661006607E}"/>
              </a:ext>
            </a:extLst>
          </p:cNvPr>
          <p:cNvSpPr/>
          <p:nvPr/>
        </p:nvSpPr>
        <p:spPr>
          <a:xfrm>
            <a:off x="8928035" y="3546970"/>
            <a:ext cx="2553007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Оңшыл идеологиялар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8A6C3EB-8889-45F6-BAA5-4647DB15A87B}"/>
              </a:ext>
            </a:extLst>
          </p:cNvPr>
          <p:cNvSpPr/>
          <p:nvPr/>
        </p:nvSpPr>
        <p:spPr>
          <a:xfrm>
            <a:off x="5773562" y="3599162"/>
            <a:ext cx="2342693" cy="39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Центризм (орталық)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865645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881</TotalTime>
  <Words>1477</Words>
  <Application>Microsoft Office PowerPoint</Application>
  <PresentationFormat>Широкоэкранный</PresentationFormat>
  <Paragraphs>182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Calibri</vt:lpstr>
      <vt:lpstr>Century Gothic</vt:lpstr>
      <vt:lpstr>Symbol</vt:lpstr>
      <vt:lpstr>Times New Roman</vt:lpstr>
      <vt:lpstr>Wingdings 3</vt:lpstr>
      <vt:lpstr>Сектор</vt:lpstr>
      <vt:lpstr>Саяси сана және Саяси идеология</vt:lpstr>
      <vt:lpstr>Жоспар  1. Саяси сана: түсінігі, функциялары, формалары мен деңгейлері  2. Идеология ұғымы, оның қызметі   3. Идеологияның негізгі түрлері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Саяси идеологияның қалыптасу кезеңдері</vt:lpstr>
      <vt:lpstr>Презентация PowerPoint</vt:lpstr>
      <vt:lpstr>Презентация PowerPoint</vt:lpstr>
      <vt:lpstr>Саяси идеологияның қызметтері</vt:lpstr>
      <vt:lpstr>Идеологияның негізгі түрлері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Раушан Кайсановна</cp:lastModifiedBy>
  <cp:revision>65</cp:revision>
  <dcterms:created xsi:type="dcterms:W3CDTF">2021-01-02T15:41:36Z</dcterms:created>
  <dcterms:modified xsi:type="dcterms:W3CDTF">2023-11-24T10:43:23Z</dcterms:modified>
</cp:coreProperties>
</file>